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Arimo" panose="020B0604020202020204" charset="0"/>
      <p:regular r:id="rId13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F3FCA2-DD73-4763-B1C1-FCCA7BDBB79A}" v="12" dt="2025-07-29T16:15:21.3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6" d="100"/>
          <a:sy n="86" d="100"/>
        </p:scale>
        <p:origin x="858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eberson Firmino" userId="b8e63067f5c486ed" providerId="LiveId" clId="{25F3FCA2-DD73-4763-B1C1-FCCA7BDBB79A}"/>
    <pc:docChg chg="custSel modSld">
      <pc:chgData name="Cleberson Firmino" userId="b8e63067f5c486ed" providerId="LiveId" clId="{25F3FCA2-DD73-4763-B1C1-FCCA7BDBB79A}" dt="2025-07-29T16:15:21.329" v="19"/>
      <pc:docMkLst>
        <pc:docMk/>
      </pc:docMkLst>
      <pc:sldChg chg="addSp modSp mod">
        <pc:chgData name="Cleberson Firmino" userId="b8e63067f5c486ed" providerId="LiveId" clId="{25F3FCA2-DD73-4763-B1C1-FCCA7BDBB79A}" dt="2025-07-29T16:14:16.092" v="7" actId="1076"/>
        <pc:sldMkLst>
          <pc:docMk/>
          <pc:sldMk cId="0" sldId="256"/>
        </pc:sldMkLst>
        <pc:picChg chg="add mod">
          <ac:chgData name="Cleberson Firmino" userId="b8e63067f5c486ed" providerId="LiveId" clId="{25F3FCA2-DD73-4763-B1C1-FCCA7BDBB79A}" dt="2025-07-29T16:14:16.092" v="7" actId="1076"/>
          <ac:picMkLst>
            <pc:docMk/>
            <pc:sldMk cId="0" sldId="256"/>
            <ac:picMk id="14" creationId="{B5AD74D9-F5F6-D8AD-AEC2-C8143DB2CE0A}"/>
          </ac:picMkLst>
        </pc:picChg>
      </pc:sldChg>
      <pc:sldChg chg="addSp delSp modSp mod">
        <pc:chgData name="Cleberson Firmino" userId="b8e63067f5c486ed" providerId="LiveId" clId="{25F3FCA2-DD73-4763-B1C1-FCCA7BDBB79A}" dt="2025-07-29T16:14:37.619" v="10" actId="478"/>
        <pc:sldMkLst>
          <pc:docMk/>
          <pc:sldMk cId="0" sldId="257"/>
        </pc:sldMkLst>
        <pc:picChg chg="add mod">
          <ac:chgData name="Cleberson Firmino" userId="b8e63067f5c486ed" providerId="LiveId" clId="{25F3FCA2-DD73-4763-B1C1-FCCA7BDBB79A}" dt="2025-07-29T16:14:20.338" v="8"/>
          <ac:picMkLst>
            <pc:docMk/>
            <pc:sldMk cId="0" sldId="257"/>
            <ac:picMk id="23" creationId="{F1DA8194-49E3-47F1-F67C-44B790014EB2}"/>
          </ac:picMkLst>
        </pc:picChg>
        <pc:picChg chg="add del mod">
          <ac:chgData name="Cleberson Firmino" userId="b8e63067f5c486ed" providerId="LiveId" clId="{25F3FCA2-DD73-4763-B1C1-FCCA7BDBB79A}" dt="2025-07-29T16:14:37.619" v="10" actId="478"/>
          <ac:picMkLst>
            <pc:docMk/>
            <pc:sldMk cId="0" sldId="257"/>
            <ac:picMk id="24" creationId="{06361D46-711B-7029-0CD6-03BE30230F3D}"/>
          </ac:picMkLst>
        </pc:picChg>
      </pc:sldChg>
      <pc:sldChg chg="addSp modSp">
        <pc:chgData name="Cleberson Firmino" userId="b8e63067f5c486ed" providerId="LiveId" clId="{25F3FCA2-DD73-4763-B1C1-FCCA7BDBB79A}" dt="2025-07-29T16:14:51.735" v="11"/>
        <pc:sldMkLst>
          <pc:docMk/>
          <pc:sldMk cId="0" sldId="258"/>
        </pc:sldMkLst>
        <pc:picChg chg="add mod">
          <ac:chgData name="Cleberson Firmino" userId="b8e63067f5c486ed" providerId="LiveId" clId="{25F3FCA2-DD73-4763-B1C1-FCCA7BDBB79A}" dt="2025-07-29T16:14:51.735" v="11"/>
          <ac:picMkLst>
            <pc:docMk/>
            <pc:sldMk cId="0" sldId="258"/>
            <ac:picMk id="16" creationId="{CE334861-F738-38D1-529A-5F304C5235DD}"/>
          </ac:picMkLst>
        </pc:picChg>
      </pc:sldChg>
      <pc:sldChg chg="addSp modSp">
        <pc:chgData name="Cleberson Firmino" userId="b8e63067f5c486ed" providerId="LiveId" clId="{25F3FCA2-DD73-4763-B1C1-FCCA7BDBB79A}" dt="2025-07-29T16:14:54.972" v="12"/>
        <pc:sldMkLst>
          <pc:docMk/>
          <pc:sldMk cId="0" sldId="259"/>
        </pc:sldMkLst>
        <pc:picChg chg="add mod">
          <ac:chgData name="Cleberson Firmino" userId="b8e63067f5c486ed" providerId="LiveId" clId="{25F3FCA2-DD73-4763-B1C1-FCCA7BDBB79A}" dt="2025-07-29T16:14:54.972" v="12"/>
          <ac:picMkLst>
            <pc:docMk/>
            <pc:sldMk cId="0" sldId="259"/>
            <ac:picMk id="10" creationId="{09DD7BFF-FCF8-2D86-D23B-D6845AAE7FCC}"/>
          </ac:picMkLst>
        </pc:picChg>
      </pc:sldChg>
      <pc:sldChg chg="addSp modSp">
        <pc:chgData name="Cleberson Firmino" userId="b8e63067f5c486ed" providerId="LiveId" clId="{25F3FCA2-DD73-4763-B1C1-FCCA7BDBB79A}" dt="2025-07-29T16:14:57.969" v="13"/>
        <pc:sldMkLst>
          <pc:docMk/>
          <pc:sldMk cId="0" sldId="260"/>
        </pc:sldMkLst>
        <pc:picChg chg="add mod">
          <ac:chgData name="Cleberson Firmino" userId="b8e63067f5c486ed" providerId="LiveId" clId="{25F3FCA2-DD73-4763-B1C1-FCCA7BDBB79A}" dt="2025-07-29T16:14:57.969" v="13"/>
          <ac:picMkLst>
            <pc:docMk/>
            <pc:sldMk cId="0" sldId="260"/>
            <ac:picMk id="24" creationId="{D3945A26-4295-4399-4C07-B494FC02B765}"/>
          </ac:picMkLst>
        </pc:picChg>
      </pc:sldChg>
      <pc:sldChg chg="addSp modSp">
        <pc:chgData name="Cleberson Firmino" userId="b8e63067f5c486ed" providerId="LiveId" clId="{25F3FCA2-DD73-4763-B1C1-FCCA7BDBB79A}" dt="2025-07-29T16:15:01.793" v="14"/>
        <pc:sldMkLst>
          <pc:docMk/>
          <pc:sldMk cId="0" sldId="261"/>
        </pc:sldMkLst>
        <pc:picChg chg="add mod">
          <ac:chgData name="Cleberson Firmino" userId="b8e63067f5c486ed" providerId="LiveId" clId="{25F3FCA2-DD73-4763-B1C1-FCCA7BDBB79A}" dt="2025-07-29T16:15:01.793" v="14"/>
          <ac:picMkLst>
            <pc:docMk/>
            <pc:sldMk cId="0" sldId="261"/>
            <ac:picMk id="22" creationId="{057AC2E6-1BAC-DA0B-8770-87DC8201824F}"/>
          </ac:picMkLst>
        </pc:picChg>
      </pc:sldChg>
      <pc:sldChg chg="addSp modSp mod">
        <pc:chgData name="Cleberson Firmino" userId="b8e63067f5c486ed" providerId="LiveId" clId="{25F3FCA2-DD73-4763-B1C1-FCCA7BDBB79A}" dt="2025-07-29T16:15:09.410" v="16" actId="1076"/>
        <pc:sldMkLst>
          <pc:docMk/>
          <pc:sldMk cId="0" sldId="262"/>
        </pc:sldMkLst>
        <pc:picChg chg="add mod">
          <ac:chgData name="Cleberson Firmino" userId="b8e63067f5c486ed" providerId="LiveId" clId="{25F3FCA2-DD73-4763-B1C1-FCCA7BDBB79A}" dt="2025-07-29T16:15:09.410" v="16" actId="1076"/>
          <ac:picMkLst>
            <pc:docMk/>
            <pc:sldMk cId="0" sldId="262"/>
            <ac:picMk id="10" creationId="{418BCDD4-50A6-882E-5FD9-6FEDF555D090}"/>
          </ac:picMkLst>
        </pc:picChg>
      </pc:sldChg>
      <pc:sldChg chg="addSp modSp">
        <pc:chgData name="Cleberson Firmino" userId="b8e63067f5c486ed" providerId="LiveId" clId="{25F3FCA2-DD73-4763-B1C1-FCCA7BDBB79A}" dt="2025-07-29T16:15:14.012" v="17"/>
        <pc:sldMkLst>
          <pc:docMk/>
          <pc:sldMk cId="0" sldId="263"/>
        </pc:sldMkLst>
        <pc:picChg chg="add mod">
          <ac:chgData name="Cleberson Firmino" userId="b8e63067f5c486ed" providerId="LiveId" clId="{25F3FCA2-DD73-4763-B1C1-FCCA7BDBB79A}" dt="2025-07-29T16:15:14.012" v="17"/>
          <ac:picMkLst>
            <pc:docMk/>
            <pc:sldMk cId="0" sldId="263"/>
            <ac:picMk id="12" creationId="{F5BA31ED-0071-E65D-7A8B-6087D73B04D2}"/>
          </ac:picMkLst>
        </pc:picChg>
      </pc:sldChg>
      <pc:sldChg chg="addSp modSp">
        <pc:chgData name="Cleberson Firmino" userId="b8e63067f5c486ed" providerId="LiveId" clId="{25F3FCA2-DD73-4763-B1C1-FCCA7BDBB79A}" dt="2025-07-29T16:15:16.719" v="18"/>
        <pc:sldMkLst>
          <pc:docMk/>
          <pc:sldMk cId="0" sldId="264"/>
        </pc:sldMkLst>
        <pc:picChg chg="add mod">
          <ac:chgData name="Cleberson Firmino" userId="b8e63067f5c486ed" providerId="LiveId" clId="{25F3FCA2-DD73-4763-B1C1-FCCA7BDBB79A}" dt="2025-07-29T16:15:16.719" v="18"/>
          <ac:picMkLst>
            <pc:docMk/>
            <pc:sldMk cId="0" sldId="264"/>
            <ac:picMk id="16" creationId="{1B9782AF-9692-16B1-0B1A-22133B6C4EAF}"/>
          </ac:picMkLst>
        </pc:picChg>
      </pc:sldChg>
      <pc:sldChg chg="addSp delSp modSp mod">
        <pc:chgData name="Cleberson Firmino" userId="b8e63067f5c486ed" providerId="LiveId" clId="{25F3FCA2-DD73-4763-B1C1-FCCA7BDBB79A}" dt="2025-07-29T16:15:21.329" v="19"/>
        <pc:sldMkLst>
          <pc:docMk/>
          <pc:sldMk cId="0" sldId="265"/>
        </pc:sldMkLst>
        <pc:picChg chg="add del mod">
          <ac:chgData name="Cleberson Firmino" userId="b8e63067f5c486ed" providerId="LiveId" clId="{25F3FCA2-DD73-4763-B1C1-FCCA7BDBB79A}" dt="2025-07-29T16:14:08.261" v="5" actId="21"/>
          <ac:picMkLst>
            <pc:docMk/>
            <pc:sldMk cId="0" sldId="265"/>
            <ac:picMk id="14" creationId="{B5AD74D9-F5F6-D8AD-AEC2-C8143DB2CE0A}"/>
          </ac:picMkLst>
        </pc:picChg>
        <pc:picChg chg="add mod">
          <ac:chgData name="Cleberson Firmino" userId="b8e63067f5c486ed" providerId="LiveId" clId="{25F3FCA2-DD73-4763-B1C1-FCCA7BDBB79A}" dt="2025-07-29T16:15:21.329" v="19"/>
          <ac:picMkLst>
            <pc:docMk/>
            <pc:sldMk cId="0" sldId="265"/>
            <ac:picMk id="15" creationId="{A988B2DD-E5E7-D80C-F8E6-66E39A6767F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7051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0D4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A33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0D4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A33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0D4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A33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0D4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A33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0D4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A33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0D4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A33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0D4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A33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0D4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A33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0D4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A33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50D4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A33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2656761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Sistema de Consultoria Empresarial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837724" y="4423767"/>
            <a:ext cx="7468553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Apresentação técnica dos módulos e funcionalidades do sistema de consultoria para apoio ao planejamento estratégico e gestão empresarial.</a:t>
            </a:r>
            <a:endParaRPr lang="en-US" sz="1850" dirty="0"/>
          </a:p>
        </p:txBody>
      </p:sp>
      <p:pic>
        <p:nvPicPr>
          <p:cNvPr id="14" name="Imagem 13" descr="Logotipo&#10;&#10;O conteúdo gerado por IA pode estar incorreto.">
            <a:extLst>
              <a:ext uri="{FF2B5EF4-FFF2-40B4-BE49-F238E27FC236}">
                <a16:creationId xmlns:a16="http://schemas.microsoft.com/office/drawing/2014/main" id="{B5AD74D9-F5F6-D8AD-AEC2-C8143DB2CE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420" y="227599"/>
            <a:ext cx="1720076" cy="90877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756880"/>
            <a:ext cx="6712387" cy="5984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3750" b="1" dirty="0">
                <a:solidFill>
                  <a:srgbClr val="FFFF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Agenda da Apresentação</a:t>
            </a:r>
            <a:endParaRPr lang="en-US" sz="3750" dirty="0"/>
          </a:p>
        </p:txBody>
      </p:sp>
      <p:sp>
        <p:nvSpPr>
          <p:cNvPr id="3" name="Shape 1"/>
          <p:cNvSpPr/>
          <p:nvPr/>
        </p:nvSpPr>
        <p:spPr>
          <a:xfrm>
            <a:off x="837724" y="1762125"/>
            <a:ext cx="457795" cy="457795"/>
          </a:xfrm>
          <a:prstGeom prst="roundRect">
            <a:avLst>
              <a:gd name="adj" fmla="val 6667"/>
            </a:avLst>
          </a:prstGeom>
          <a:solidFill>
            <a:srgbClr val="2B295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/>
          <p:nvPr/>
        </p:nvSpPr>
        <p:spPr>
          <a:xfrm>
            <a:off x="922972" y="1811476"/>
            <a:ext cx="287179" cy="3589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b="1" dirty="0">
                <a:solidFill>
                  <a:srgbClr val="D9E1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1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1498878" y="1832015"/>
            <a:ext cx="3042999" cy="299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D9E1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Módulo de Diagnóstico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1498878" y="2253258"/>
            <a:ext cx="12293798" cy="325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Levantamento inicial e definição de responsáveis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837724" y="2985611"/>
            <a:ext cx="457795" cy="457795"/>
          </a:xfrm>
          <a:prstGeom prst="roundRect">
            <a:avLst>
              <a:gd name="adj" fmla="val 6667"/>
            </a:avLst>
          </a:prstGeom>
          <a:solidFill>
            <a:srgbClr val="2B295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/>
          <p:nvPr/>
        </p:nvSpPr>
        <p:spPr>
          <a:xfrm>
            <a:off x="922972" y="3034963"/>
            <a:ext cx="287179" cy="3589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b="1" dirty="0">
                <a:solidFill>
                  <a:srgbClr val="D9E1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2</a:t>
            </a:r>
            <a:endParaRPr lang="en-US" sz="2250" dirty="0"/>
          </a:p>
        </p:txBody>
      </p:sp>
      <p:sp>
        <p:nvSpPr>
          <p:cNvPr id="9" name="Text 7"/>
          <p:cNvSpPr/>
          <p:nvPr/>
        </p:nvSpPr>
        <p:spPr>
          <a:xfrm>
            <a:off x="1498878" y="3055501"/>
            <a:ext cx="3430667" cy="299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D9E1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Planejamento Estratégico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1498878" y="3476744"/>
            <a:ext cx="12293798" cy="325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Missão, visão, análises e estratégias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837724" y="4209098"/>
            <a:ext cx="457795" cy="457795"/>
          </a:xfrm>
          <a:prstGeom prst="roundRect">
            <a:avLst>
              <a:gd name="adj" fmla="val 6667"/>
            </a:avLst>
          </a:prstGeom>
          <a:solidFill>
            <a:srgbClr val="2B295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/>
          <p:nvPr/>
        </p:nvSpPr>
        <p:spPr>
          <a:xfrm>
            <a:off x="922972" y="4258449"/>
            <a:ext cx="287179" cy="3589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b="1" dirty="0">
                <a:solidFill>
                  <a:srgbClr val="D9E1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3</a:t>
            </a:r>
            <a:endParaRPr lang="en-US" sz="2250" dirty="0"/>
          </a:p>
        </p:txBody>
      </p:sp>
      <p:sp>
        <p:nvSpPr>
          <p:cNvPr id="13" name="Text 11"/>
          <p:cNvSpPr/>
          <p:nvPr/>
        </p:nvSpPr>
        <p:spPr>
          <a:xfrm>
            <a:off x="1498878" y="4278987"/>
            <a:ext cx="2591157" cy="299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D9E1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PDCA e Orçamento</a:t>
            </a:r>
            <a:endParaRPr lang="en-US" sz="1850" dirty="0"/>
          </a:p>
        </p:txBody>
      </p:sp>
      <p:sp>
        <p:nvSpPr>
          <p:cNvPr id="14" name="Text 12"/>
          <p:cNvSpPr/>
          <p:nvPr/>
        </p:nvSpPr>
        <p:spPr>
          <a:xfrm>
            <a:off x="1498878" y="4700230"/>
            <a:ext cx="12293798" cy="325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Ciclo de melhoria e gestão financeira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837724" y="5432584"/>
            <a:ext cx="457795" cy="457795"/>
          </a:xfrm>
          <a:prstGeom prst="roundRect">
            <a:avLst>
              <a:gd name="adj" fmla="val 6667"/>
            </a:avLst>
          </a:prstGeom>
          <a:solidFill>
            <a:srgbClr val="2B295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Text 14"/>
          <p:cNvSpPr/>
          <p:nvPr/>
        </p:nvSpPr>
        <p:spPr>
          <a:xfrm>
            <a:off x="922972" y="5481935"/>
            <a:ext cx="287179" cy="3589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b="1" dirty="0">
                <a:solidFill>
                  <a:srgbClr val="D9E1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4</a:t>
            </a:r>
            <a:endParaRPr lang="en-US" sz="2250" dirty="0"/>
          </a:p>
        </p:txBody>
      </p:sp>
      <p:sp>
        <p:nvSpPr>
          <p:cNvPr id="17" name="Text 15"/>
          <p:cNvSpPr/>
          <p:nvPr/>
        </p:nvSpPr>
        <p:spPr>
          <a:xfrm>
            <a:off x="1498878" y="5502473"/>
            <a:ext cx="3539728" cy="299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D9E1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Parâmetros e Fechamento</a:t>
            </a:r>
            <a:endParaRPr lang="en-US" sz="1850" dirty="0"/>
          </a:p>
        </p:txBody>
      </p:sp>
      <p:sp>
        <p:nvSpPr>
          <p:cNvPr id="18" name="Text 16"/>
          <p:cNvSpPr/>
          <p:nvPr/>
        </p:nvSpPr>
        <p:spPr>
          <a:xfrm>
            <a:off x="1498878" y="5923717"/>
            <a:ext cx="12293798" cy="325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Configurações e construção de relatórios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837724" y="6656070"/>
            <a:ext cx="457795" cy="457795"/>
          </a:xfrm>
          <a:prstGeom prst="roundRect">
            <a:avLst>
              <a:gd name="adj" fmla="val 6667"/>
            </a:avLst>
          </a:prstGeom>
          <a:solidFill>
            <a:srgbClr val="2B295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Text 18"/>
          <p:cNvSpPr/>
          <p:nvPr/>
        </p:nvSpPr>
        <p:spPr>
          <a:xfrm>
            <a:off x="922972" y="6705421"/>
            <a:ext cx="287179" cy="3589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b="1" dirty="0">
                <a:solidFill>
                  <a:srgbClr val="D9E1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5</a:t>
            </a:r>
            <a:endParaRPr lang="en-US" sz="2250" dirty="0"/>
          </a:p>
        </p:txBody>
      </p:sp>
      <p:sp>
        <p:nvSpPr>
          <p:cNvPr id="21" name="Text 19"/>
          <p:cNvSpPr/>
          <p:nvPr/>
        </p:nvSpPr>
        <p:spPr>
          <a:xfrm>
            <a:off x="1498878" y="6725960"/>
            <a:ext cx="2859643" cy="299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D9E1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Sistema de Relatórios</a:t>
            </a:r>
            <a:endParaRPr lang="en-US" sz="1850" dirty="0"/>
          </a:p>
        </p:txBody>
      </p:sp>
      <p:sp>
        <p:nvSpPr>
          <p:cNvPr id="22" name="Text 20"/>
          <p:cNvSpPr/>
          <p:nvPr/>
        </p:nvSpPr>
        <p:spPr>
          <a:xfrm>
            <a:off x="1498878" y="7147203"/>
            <a:ext cx="12293798" cy="325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DRE, DFC, BP e quadros gerenciais</a:t>
            </a:r>
            <a:endParaRPr lang="en-US" sz="1600" dirty="0"/>
          </a:p>
        </p:txBody>
      </p:sp>
      <p:pic>
        <p:nvPicPr>
          <p:cNvPr id="23" name="Imagem 22" descr="Logotipo&#10;&#10;O conteúdo gerado por IA pode estar incorreto.">
            <a:extLst>
              <a:ext uri="{FF2B5EF4-FFF2-40B4-BE49-F238E27FC236}">
                <a16:creationId xmlns:a16="http://schemas.microsoft.com/office/drawing/2014/main" id="{F1DA8194-49E3-47F1-F67C-44B790014E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420" y="227599"/>
            <a:ext cx="1720076" cy="90877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843320"/>
            <a:ext cx="7160657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Módulo de Diagnóstico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837724" y="1906310"/>
            <a:ext cx="3614618" cy="2153126"/>
          </a:xfrm>
          <a:prstGeom prst="roundRect">
            <a:avLst>
              <a:gd name="adj" fmla="val 1668"/>
            </a:avLst>
          </a:prstGeom>
          <a:solidFill>
            <a:srgbClr val="0C0A33"/>
          </a:solidFill>
          <a:ln w="30480">
            <a:solidFill>
              <a:srgbClr val="44426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2"/>
          <p:cNvSpPr/>
          <p:nvPr/>
        </p:nvSpPr>
        <p:spPr>
          <a:xfrm>
            <a:off x="1107519" y="2176105"/>
            <a:ext cx="3075027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9E1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Levantamento Inicial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107519" y="3023592"/>
            <a:ext cx="307502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Identificação das questões a serem trabalhadas no cliente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4691658" y="1906310"/>
            <a:ext cx="3614618" cy="2153126"/>
          </a:xfrm>
          <a:prstGeom prst="roundRect">
            <a:avLst>
              <a:gd name="adj" fmla="val 1668"/>
            </a:avLst>
          </a:prstGeom>
          <a:solidFill>
            <a:srgbClr val="0C0A33"/>
          </a:solidFill>
          <a:ln w="30480">
            <a:solidFill>
              <a:srgbClr val="44426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5"/>
          <p:cNvSpPr/>
          <p:nvPr/>
        </p:nvSpPr>
        <p:spPr>
          <a:xfrm>
            <a:off x="4961453" y="2176105"/>
            <a:ext cx="3048833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9E1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Informações Gerais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961453" y="2671643"/>
            <a:ext cx="307502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Complemento dos dados e definição de cronograma</a:t>
            </a: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837724" y="4298752"/>
            <a:ext cx="7468553" cy="1418153"/>
          </a:xfrm>
          <a:prstGeom prst="roundRect">
            <a:avLst>
              <a:gd name="adj" fmla="val 2532"/>
            </a:avLst>
          </a:prstGeom>
          <a:solidFill>
            <a:srgbClr val="0C0A33"/>
          </a:solidFill>
          <a:ln w="30480">
            <a:solidFill>
              <a:srgbClr val="44426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Text 8"/>
          <p:cNvSpPr/>
          <p:nvPr/>
        </p:nvSpPr>
        <p:spPr>
          <a:xfrm>
            <a:off x="1107519" y="4568547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9E1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Responsáveis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107519" y="5064085"/>
            <a:ext cx="6928961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Mapeamento de stakeholders e equipe de consultoria</a:t>
            </a:r>
            <a:endParaRPr lang="en-US" sz="1850" dirty="0"/>
          </a:p>
        </p:txBody>
      </p:sp>
      <p:sp>
        <p:nvSpPr>
          <p:cNvPr id="13" name="Shape 10"/>
          <p:cNvSpPr/>
          <p:nvPr/>
        </p:nvSpPr>
        <p:spPr>
          <a:xfrm>
            <a:off x="837724" y="5986105"/>
            <a:ext cx="7468553" cy="1400175"/>
          </a:xfrm>
          <a:prstGeom prst="roundRect">
            <a:avLst>
              <a:gd name="adj" fmla="val 2564"/>
            </a:avLst>
          </a:prstGeom>
          <a:solidFill>
            <a:srgbClr val="022349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039" y="6342459"/>
            <a:ext cx="299204" cy="239316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1615559" y="6285190"/>
            <a:ext cx="6451402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Módulo exclusivo para consultoria, não comercializado separadamente</a:t>
            </a:r>
            <a:endParaRPr lang="en-US" sz="1850" dirty="0"/>
          </a:p>
        </p:txBody>
      </p:sp>
      <p:pic>
        <p:nvPicPr>
          <p:cNvPr id="16" name="Imagem 15" descr="Logotipo&#10;&#10;O conteúdo gerado por IA pode estar incorreto.">
            <a:extLst>
              <a:ext uri="{FF2B5EF4-FFF2-40B4-BE49-F238E27FC236}">
                <a16:creationId xmlns:a16="http://schemas.microsoft.com/office/drawing/2014/main" id="{CE334861-F738-38D1-529A-5F304C5235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420" y="227599"/>
            <a:ext cx="1720076" cy="90877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5816" y="905947"/>
            <a:ext cx="12645628" cy="6855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50"/>
              </a:lnSpc>
              <a:buNone/>
            </a:pPr>
            <a:r>
              <a:rPr lang="en-US" sz="4300" b="1" dirty="0">
                <a:solidFill>
                  <a:srgbClr val="FFFF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Planejamento Estratégico - Fundamentos</a:t>
            </a:r>
            <a:endParaRPr lang="en-US" sz="4300" dirty="0"/>
          </a:p>
        </p:txBody>
      </p:sp>
      <p:sp>
        <p:nvSpPr>
          <p:cNvPr id="3" name="Shape 1"/>
          <p:cNvSpPr/>
          <p:nvPr/>
        </p:nvSpPr>
        <p:spPr>
          <a:xfrm>
            <a:off x="815816" y="2203252"/>
            <a:ext cx="7571780" cy="1414582"/>
          </a:xfrm>
          <a:prstGeom prst="roundRect">
            <a:avLst>
              <a:gd name="adj" fmla="val 2472"/>
            </a:avLst>
          </a:prstGeom>
          <a:solidFill>
            <a:srgbClr val="2B295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/>
          <p:nvPr/>
        </p:nvSpPr>
        <p:spPr>
          <a:xfrm>
            <a:off x="1048822" y="2436257"/>
            <a:ext cx="3462695" cy="3426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 b="1" dirty="0">
                <a:solidFill>
                  <a:srgbClr val="D9E1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Missão, Visão e Valores</a:t>
            </a:r>
            <a:endParaRPr lang="en-US" sz="2150" dirty="0"/>
          </a:p>
        </p:txBody>
      </p:sp>
      <p:sp>
        <p:nvSpPr>
          <p:cNvPr id="5" name="Text 3"/>
          <p:cNvSpPr/>
          <p:nvPr/>
        </p:nvSpPr>
        <p:spPr>
          <a:xfrm>
            <a:off x="1048822" y="3011924"/>
            <a:ext cx="7105769" cy="3729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Definição conceitual através de formulários estruturados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815816" y="3850838"/>
            <a:ext cx="7571780" cy="1414582"/>
          </a:xfrm>
          <a:prstGeom prst="roundRect">
            <a:avLst>
              <a:gd name="adj" fmla="val 2472"/>
            </a:avLst>
          </a:prstGeom>
          <a:solidFill>
            <a:srgbClr val="2B295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/>
          <p:nvPr/>
        </p:nvSpPr>
        <p:spPr>
          <a:xfrm>
            <a:off x="1048822" y="4083844"/>
            <a:ext cx="2742486" cy="3426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 b="1" dirty="0">
                <a:solidFill>
                  <a:srgbClr val="D9E1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Dashboard</a:t>
            </a:r>
            <a:endParaRPr lang="en-US" sz="2150" dirty="0"/>
          </a:p>
        </p:txBody>
      </p:sp>
      <p:sp>
        <p:nvSpPr>
          <p:cNvPr id="8" name="Text 6"/>
          <p:cNvSpPr/>
          <p:nvPr/>
        </p:nvSpPr>
        <p:spPr>
          <a:xfrm>
            <a:off x="1048822" y="4659511"/>
            <a:ext cx="7105769" cy="3729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Funcionalidade em avaliação para possível exclusão</a:t>
            </a:r>
            <a:endParaRPr lang="en-US" sz="18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3858" y="2203252"/>
            <a:ext cx="4858226" cy="4858226"/>
          </a:xfrm>
          <a:prstGeom prst="rect">
            <a:avLst/>
          </a:prstGeom>
        </p:spPr>
      </p:pic>
      <p:pic>
        <p:nvPicPr>
          <p:cNvPr id="10" name="Imagem 9" descr="Logotipo&#10;&#10;O conteúdo gerado por IA pode estar incorreto.">
            <a:extLst>
              <a:ext uri="{FF2B5EF4-FFF2-40B4-BE49-F238E27FC236}">
                <a16:creationId xmlns:a16="http://schemas.microsoft.com/office/drawing/2014/main" id="{09DD7BFF-FCF8-2D86-D23B-D6845AAE7F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420" y="227599"/>
            <a:ext cx="1720076" cy="90877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745927"/>
            <a:ext cx="7478197" cy="668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5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Análise da Situação Atual</a:t>
            </a:r>
            <a:endParaRPr lang="en-US" sz="4200" dirty="0"/>
          </a:p>
        </p:txBody>
      </p:sp>
      <p:sp>
        <p:nvSpPr>
          <p:cNvPr id="3" name="Shape 1"/>
          <p:cNvSpPr/>
          <p:nvPr/>
        </p:nvSpPr>
        <p:spPr>
          <a:xfrm>
            <a:off x="7299960" y="1869519"/>
            <a:ext cx="30480" cy="5614035"/>
          </a:xfrm>
          <a:prstGeom prst="roundRect">
            <a:avLst>
              <a:gd name="adj" fmla="val 111915"/>
            </a:avLst>
          </a:prstGeom>
          <a:solidFill>
            <a:srgbClr val="44426B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6407646" y="2110026"/>
            <a:ext cx="682228" cy="30480"/>
          </a:xfrm>
          <a:prstGeom prst="roundRect">
            <a:avLst>
              <a:gd name="adj" fmla="val 111915"/>
            </a:avLst>
          </a:prstGeom>
          <a:solidFill>
            <a:srgbClr val="44426B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7059394" y="1869519"/>
            <a:ext cx="511612" cy="511612"/>
          </a:xfrm>
          <a:prstGeom prst="roundRect">
            <a:avLst>
              <a:gd name="adj" fmla="val 6668"/>
            </a:avLst>
          </a:prstGeom>
          <a:solidFill>
            <a:srgbClr val="2B295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7154644" y="1924645"/>
            <a:ext cx="320993" cy="401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b="1" dirty="0">
                <a:solidFill>
                  <a:srgbClr val="D9E1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1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2154436" y="1947624"/>
            <a:ext cx="4023717" cy="334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D9E1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Identificação dos Negócios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37724" y="2418398"/>
            <a:ext cx="5340429" cy="727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Mapeamento de clientes, necessidades, tecnologias e concorrentes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7540526" y="3474482"/>
            <a:ext cx="682228" cy="30480"/>
          </a:xfrm>
          <a:prstGeom prst="roundRect">
            <a:avLst>
              <a:gd name="adj" fmla="val 111915"/>
            </a:avLst>
          </a:prstGeom>
          <a:solidFill>
            <a:srgbClr val="44426B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Shape 8"/>
          <p:cNvSpPr/>
          <p:nvPr/>
        </p:nvSpPr>
        <p:spPr>
          <a:xfrm>
            <a:off x="7059394" y="3233976"/>
            <a:ext cx="511612" cy="511612"/>
          </a:xfrm>
          <a:prstGeom prst="roundRect">
            <a:avLst>
              <a:gd name="adj" fmla="val 6668"/>
            </a:avLst>
          </a:prstGeom>
          <a:solidFill>
            <a:srgbClr val="2B295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Text 9"/>
          <p:cNvSpPr/>
          <p:nvPr/>
        </p:nvSpPr>
        <p:spPr>
          <a:xfrm>
            <a:off x="7154644" y="3289102"/>
            <a:ext cx="320993" cy="401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b="1" dirty="0">
                <a:solidFill>
                  <a:srgbClr val="D9E1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2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8452247" y="3312081"/>
            <a:ext cx="3610094" cy="334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D9E1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Análise Macroambiental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8452247" y="3782854"/>
            <a:ext cx="5340429" cy="727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Avaliação dos ambientes econômico-financeiro e jurídico-político</a:t>
            </a:r>
            <a:endParaRPr lang="en-US" sz="1750" dirty="0"/>
          </a:p>
        </p:txBody>
      </p:sp>
      <p:sp>
        <p:nvSpPr>
          <p:cNvPr id="14" name="Shape 12"/>
          <p:cNvSpPr/>
          <p:nvPr/>
        </p:nvSpPr>
        <p:spPr>
          <a:xfrm>
            <a:off x="6407646" y="4650581"/>
            <a:ext cx="682228" cy="30480"/>
          </a:xfrm>
          <a:prstGeom prst="roundRect">
            <a:avLst>
              <a:gd name="adj" fmla="val 111915"/>
            </a:avLst>
          </a:prstGeom>
          <a:solidFill>
            <a:srgbClr val="44426B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Shape 13"/>
          <p:cNvSpPr/>
          <p:nvPr/>
        </p:nvSpPr>
        <p:spPr>
          <a:xfrm>
            <a:off x="7059394" y="4410075"/>
            <a:ext cx="511612" cy="511612"/>
          </a:xfrm>
          <a:prstGeom prst="roundRect">
            <a:avLst>
              <a:gd name="adj" fmla="val 6668"/>
            </a:avLst>
          </a:prstGeom>
          <a:solidFill>
            <a:srgbClr val="2B295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Text 14"/>
          <p:cNvSpPr/>
          <p:nvPr/>
        </p:nvSpPr>
        <p:spPr>
          <a:xfrm>
            <a:off x="7154644" y="4465201"/>
            <a:ext cx="320993" cy="401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b="1" dirty="0">
                <a:solidFill>
                  <a:srgbClr val="D9E1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3</a:t>
            </a:r>
            <a:endParaRPr lang="en-US" sz="2500" dirty="0"/>
          </a:p>
        </p:txBody>
      </p:sp>
      <p:sp>
        <p:nvSpPr>
          <p:cNvPr id="17" name="Text 15"/>
          <p:cNvSpPr/>
          <p:nvPr/>
        </p:nvSpPr>
        <p:spPr>
          <a:xfrm>
            <a:off x="2955965" y="4488180"/>
            <a:ext cx="3222188" cy="334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D9E1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Direcionamento Atual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837724" y="4958953"/>
            <a:ext cx="5340429" cy="727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Projeção de DRE e análise da matriz BCG quando aplicável</a:t>
            </a:r>
            <a:endParaRPr lang="en-US" sz="1750" dirty="0"/>
          </a:p>
        </p:txBody>
      </p:sp>
      <p:sp>
        <p:nvSpPr>
          <p:cNvPr id="19" name="Shape 17"/>
          <p:cNvSpPr/>
          <p:nvPr/>
        </p:nvSpPr>
        <p:spPr>
          <a:xfrm>
            <a:off x="7540526" y="5826681"/>
            <a:ext cx="682228" cy="30480"/>
          </a:xfrm>
          <a:prstGeom prst="roundRect">
            <a:avLst>
              <a:gd name="adj" fmla="val 111915"/>
            </a:avLst>
          </a:prstGeom>
          <a:solidFill>
            <a:srgbClr val="44426B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Shape 18"/>
          <p:cNvSpPr/>
          <p:nvPr/>
        </p:nvSpPr>
        <p:spPr>
          <a:xfrm>
            <a:off x="7059394" y="5586174"/>
            <a:ext cx="511612" cy="511612"/>
          </a:xfrm>
          <a:prstGeom prst="roundRect">
            <a:avLst>
              <a:gd name="adj" fmla="val 6668"/>
            </a:avLst>
          </a:prstGeom>
          <a:solidFill>
            <a:srgbClr val="2B295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1" name="Text 19"/>
          <p:cNvSpPr/>
          <p:nvPr/>
        </p:nvSpPr>
        <p:spPr>
          <a:xfrm>
            <a:off x="7154644" y="5641300"/>
            <a:ext cx="320993" cy="401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b="1" dirty="0">
                <a:solidFill>
                  <a:srgbClr val="D9E1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4</a:t>
            </a:r>
            <a:endParaRPr lang="en-US" sz="2500" dirty="0"/>
          </a:p>
        </p:txBody>
      </p:sp>
      <p:sp>
        <p:nvSpPr>
          <p:cNvPr id="22" name="Text 20"/>
          <p:cNvSpPr/>
          <p:nvPr/>
        </p:nvSpPr>
        <p:spPr>
          <a:xfrm>
            <a:off x="8452247" y="5664279"/>
            <a:ext cx="2675334" cy="334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D9E1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Novos Negócios</a:t>
            </a:r>
            <a:endParaRPr lang="en-US" sz="2100" dirty="0"/>
          </a:p>
        </p:txBody>
      </p:sp>
      <p:sp>
        <p:nvSpPr>
          <p:cNvPr id="23" name="Text 21"/>
          <p:cNvSpPr/>
          <p:nvPr/>
        </p:nvSpPr>
        <p:spPr>
          <a:xfrm>
            <a:off x="8452247" y="6135053"/>
            <a:ext cx="5340429" cy="727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Identificação de oportunidades para o período de planejamento</a:t>
            </a:r>
            <a:endParaRPr lang="en-US" sz="1750" dirty="0"/>
          </a:p>
        </p:txBody>
      </p:sp>
      <p:pic>
        <p:nvPicPr>
          <p:cNvPr id="24" name="Imagem 23" descr="Logotipo&#10;&#10;O conteúdo gerado por IA pode estar incorreto.">
            <a:extLst>
              <a:ext uri="{FF2B5EF4-FFF2-40B4-BE49-F238E27FC236}">
                <a16:creationId xmlns:a16="http://schemas.microsoft.com/office/drawing/2014/main" id="{D3945A26-4295-4399-4C07-B494FC02B7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420" y="227599"/>
            <a:ext cx="1720076" cy="90877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974884"/>
            <a:ext cx="6385798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Auditoria de Posição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6324124" y="2396847"/>
            <a:ext cx="3614618" cy="2512814"/>
          </a:xfrm>
          <a:prstGeom prst="roundRect">
            <a:avLst>
              <a:gd name="adj" fmla="val 5822"/>
            </a:avLst>
          </a:prstGeom>
          <a:solidFill>
            <a:srgbClr val="0C0A33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2"/>
          <p:cNvSpPr/>
          <p:nvPr/>
        </p:nvSpPr>
        <p:spPr>
          <a:xfrm>
            <a:off x="6324124" y="2366367"/>
            <a:ext cx="3614618" cy="121920"/>
          </a:xfrm>
          <a:prstGeom prst="roundRect">
            <a:avLst>
              <a:gd name="adj" fmla="val 29451"/>
            </a:avLst>
          </a:prstGeom>
          <a:solidFill>
            <a:srgbClr val="8061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Shape 3"/>
          <p:cNvSpPr/>
          <p:nvPr/>
        </p:nvSpPr>
        <p:spPr>
          <a:xfrm>
            <a:off x="7772340" y="2037874"/>
            <a:ext cx="718066" cy="718066"/>
          </a:xfrm>
          <a:prstGeom prst="roundRect">
            <a:avLst>
              <a:gd name="adj" fmla="val 127342"/>
            </a:avLst>
          </a:prstGeom>
          <a:solidFill>
            <a:srgbClr val="8061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Text 4"/>
          <p:cNvSpPr/>
          <p:nvPr/>
        </p:nvSpPr>
        <p:spPr>
          <a:xfrm>
            <a:off x="7987725" y="2217420"/>
            <a:ext cx="287179" cy="3589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1</a:t>
            </a:r>
            <a:endParaRPr lang="en-US" sz="2250" dirty="0"/>
          </a:p>
        </p:txBody>
      </p:sp>
      <p:sp>
        <p:nvSpPr>
          <p:cNvPr id="8" name="Text 5"/>
          <p:cNvSpPr/>
          <p:nvPr/>
        </p:nvSpPr>
        <p:spPr>
          <a:xfrm>
            <a:off x="6593919" y="2995255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9E1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Ambiente Interno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6593919" y="3490793"/>
            <a:ext cx="3075027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Análise de pontos fortes e fracos através de listas e gráficos</a:t>
            </a: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10178058" y="2396847"/>
            <a:ext cx="3614618" cy="2512814"/>
          </a:xfrm>
          <a:prstGeom prst="roundRect">
            <a:avLst>
              <a:gd name="adj" fmla="val 5822"/>
            </a:avLst>
          </a:prstGeom>
          <a:solidFill>
            <a:srgbClr val="0C0A33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Shape 8"/>
          <p:cNvSpPr/>
          <p:nvPr/>
        </p:nvSpPr>
        <p:spPr>
          <a:xfrm>
            <a:off x="10178058" y="2366367"/>
            <a:ext cx="3614618" cy="121920"/>
          </a:xfrm>
          <a:prstGeom prst="roundRect">
            <a:avLst>
              <a:gd name="adj" fmla="val 29451"/>
            </a:avLst>
          </a:prstGeom>
          <a:solidFill>
            <a:srgbClr val="8061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Shape 9"/>
          <p:cNvSpPr/>
          <p:nvPr/>
        </p:nvSpPr>
        <p:spPr>
          <a:xfrm>
            <a:off x="11626275" y="2037874"/>
            <a:ext cx="718066" cy="718066"/>
          </a:xfrm>
          <a:prstGeom prst="roundRect">
            <a:avLst>
              <a:gd name="adj" fmla="val 127342"/>
            </a:avLst>
          </a:prstGeom>
          <a:solidFill>
            <a:srgbClr val="8061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Text 10"/>
          <p:cNvSpPr/>
          <p:nvPr/>
        </p:nvSpPr>
        <p:spPr>
          <a:xfrm>
            <a:off x="11841659" y="2217420"/>
            <a:ext cx="287179" cy="3589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2</a:t>
            </a:r>
            <a:endParaRPr lang="en-US" sz="2250" dirty="0"/>
          </a:p>
        </p:txBody>
      </p:sp>
      <p:sp>
        <p:nvSpPr>
          <p:cNvPr id="14" name="Text 11"/>
          <p:cNvSpPr/>
          <p:nvPr/>
        </p:nvSpPr>
        <p:spPr>
          <a:xfrm>
            <a:off x="10447853" y="2995255"/>
            <a:ext cx="3075027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9E1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Fatores-Chave de Sucesso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0447853" y="3842742"/>
            <a:ext cx="307502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Identificação dos elementos críticos para o negócio</a:t>
            </a:r>
            <a:endParaRPr lang="en-US" sz="1850" dirty="0"/>
          </a:p>
        </p:txBody>
      </p:sp>
      <p:sp>
        <p:nvSpPr>
          <p:cNvPr id="16" name="Shape 13"/>
          <p:cNvSpPr/>
          <p:nvPr/>
        </p:nvSpPr>
        <p:spPr>
          <a:xfrm>
            <a:off x="6324124" y="5507950"/>
            <a:ext cx="7468553" cy="1746766"/>
          </a:xfrm>
          <a:prstGeom prst="roundRect">
            <a:avLst>
              <a:gd name="adj" fmla="val 8376"/>
            </a:avLst>
          </a:prstGeom>
          <a:solidFill>
            <a:srgbClr val="0C0A33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Shape 14"/>
          <p:cNvSpPr/>
          <p:nvPr/>
        </p:nvSpPr>
        <p:spPr>
          <a:xfrm>
            <a:off x="6324124" y="5477470"/>
            <a:ext cx="7468553" cy="121920"/>
          </a:xfrm>
          <a:prstGeom prst="roundRect">
            <a:avLst>
              <a:gd name="adj" fmla="val 29451"/>
            </a:avLst>
          </a:prstGeom>
          <a:solidFill>
            <a:srgbClr val="8061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Shape 15"/>
          <p:cNvSpPr/>
          <p:nvPr/>
        </p:nvSpPr>
        <p:spPr>
          <a:xfrm>
            <a:off x="9699367" y="5148977"/>
            <a:ext cx="718066" cy="718066"/>
          </a:xfrm>
          <a:prstGeom prst="roundRect">
            <a:avLst>
              <a:gd name="adj" fmla="val 127342"/>
            </a:avLst>
          </a:prstGeom>
          <a:solidFill>
            <a:srgbClr val="8061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9" name="Text 16"/>
          <p:cNvSpPr/>
          <p:nvPr/>
        </p:nvSpPr>
        <p:spPr>
          <a:xfrm>
            <a:off x="9914751" y="5328523"/>
            <a:ext cx="287179" cy="3589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3</a:t>
            </a:r>
            <a:endParaRPr lang="en-US" sz="2250" dirty="0"/>
          </a:p>
        </p:txBody>
      </p:sp>
      <p:sp>
        <p:nvSpPr>
          <p:cNvPr id="20" name="Text 17"/>
          <p:cNvSpPr/>
          <p:nvPr/>
        </p:nvSpPr>
        <p:spPr>
          <a:xfrm>
            <a:off x="6593919" y="610635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9E1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Ambiente Externo</a:t>
            </a:r>
            <a:endParaRPr lang="en-US" sz="2200" dirty="0"/>
          </a:p>
        </p:txBody>
      </p:sp>
      <p:sp>
        <p:nvSpPr>
          <p:cNvPr id="21" name="Text 18"/>
          <p:cNvSpPr/>
          <p:nvPr/>
        </p:nvSpPr>
        <p:spPr>
          <a:xfrm>
            <a:off x="6593919" y="6601897"/>
            <a:ext cx="6928961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Mapeamento de ameaças e oportunidades do mercado</a:t>
            </a:r>
            <a:endParaRPr lang="en-US" sz="1850" dirty="0"/>
          </a:p>
        </p:txBody>
      </p:sp>
      <p:pic>
        <p:nvPicPr>
          <p:cNvPr id="22" name="Imagem 21" descr="Logotipo&#10;&#10;O conteúdo gerado por IA pode estar incorreto.">
            <a:extLst>
              <a:ext uri="{FF2B5EF4-FFF2-40B4-BE49-F238E27FC236}">
                <a16:creationId xmlns:a16="http://schemas.microsoft.com/office/drawing/2014/main" id="{057AC2E6-1BAC-DA0B-8770-87DC820182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420" y="227599"/>
            <a:ext cx="1720076" cy="90877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8170" y="469940"/>
            <a:ext cx="6629876" cy="5026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50"/>
              </a:lnSpc>
              <a:buNone/>
            </a:pPr>
            <a:r>
              <a:rPr lang="en-US" sz="3150" b="1" dirty="0">
                <a:solidFill>
                  <a:srgbClr val="FFFF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PDCA e Gestão Orçamentária</a:t>
            </a:r>
            <a:endParaRPr lang="en-US" sz="3150" dirty="0"/>
          </a:p>
        </p:txBody>
      </p:sp>
      <p:sp>
        <p:nvSpPr>
          <p:cNvPr id="3" name="Text 1"/>
          <p:cNvSpPr/>
          <p:nvPr/>
        </p:nvSpPr>
        <p:spPr>
          <a:xfrm>
            <a:off x="598170" y="1399818"/>
            <a:ext cx="2412921" cy="301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Ciclo PDCA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598170" y="1872258"/>
            <a:ext cx="6508552" cy="5469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0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Sistema integrado para gestão do ciclo de melhoria contínua através de formulários estruturados.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98170" y="2590086"/>
            <a:ext cx="2412921" cy="301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Centro de Custos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598170" y="3062526"/>
            <a:ext cx="6508552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0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Determinação e cadastro dos centros de custos específicos para cada negócio.</a:t>
            </a:r>
            <a:endParaRPr lang="en-US" sz="13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1298" y="1421130"/>
            <a:ext cx="6508552" cy="650855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531298" y="8121848"/>
            <a:ext cx="2412921" cy="301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Plano de Contas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7531298" y="8594288"/>
            <a:ext cx="6508552" cy="273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0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Importação do plano de contas atual utilizado no negócio.</a:t>
            </a:r>
            <a:endParaRPr lang="en-US" sz="1300" dirty="0"/>
          </a:p>
        </p:txBody>
      </p:sp>
      <p:pic>
        <p:nvPicPr>
          <p:cNvPr id="10" name="Imagem 9" descr="Logotipo&#10;&#10;O conteúdo gerado por IA pode estar incorreto.">
            <a:extLst>
              <a:ext uri="{FF2B5EF4-FFF2-40B4-BE49-F238E27FC236}">
                <a16:creationId xmlns:a16="http://schemas.microsoft.com/office/drawing/2014/main" id="{418BCDD4-50A6-882E-5FD9-6FEDF555D0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293" y="7213075"/>
            <a:ext cx="1720076" cy="90877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982986"/>
            <a:ext cx="10651808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Orçamento de Despesas e Vendas</a:t>
            </a:r>
            <a:endParaRPr lang="en-US" sz="4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724" y="3165753"/>
            <a:ext cx="4318278" cy="95750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77039" y="4362569"/>
            <a:ext cx="3396258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9E1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Importação de Dados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1077039" y="4858107"/>
            <a:ext cx="3839647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Valores orçados e realizados de despesas são importados automaticamente</a:t>
            </a:r>
            <a:endParaRPr lang="en-US" sz="18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6002" y="3165753"/>
            <a:ext cx="4318278" cy="95750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395317" y="4362569"/>
            <a:ext cx="3527346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9E1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Parâmetros de Vendas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395317" y="4858107"/>
            <a:ext cx="383964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Configuração dos parâmetros para realizar o orçamento de vendas</a:t>
            </a:r>
            <a:endParaRPr lang="en-US" sz="18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4279" y="3165753"/>
            <a:ext cx="4318278" cy="95750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13595" y="4362569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9E1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Visualização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9713595" y="4858107"/>
            <a:ext cx="383964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Exibição integrada dos valores importados e calculados</a:t>
            </a:r>
            <a:endParaRPr lang="en-US" sz="1850" dirty="0"/>
          </a:p>
        </p:txBody>
      </p:sp>
      <p:pic>
        <p:nvPicPr>
          <p:cNvPr id="12" name="Imagem 11" descr="Logotipo&#10;&#10;O conteúdo gerado por IA pode estar incorreto.">
            <a:extLst>
              <a:ext uri="{FF2B5EF4-FFF2-40B4-BE49-F238E27FC236}">
                <a16:creationId xmlns:a16="http://schemas.microsoft.com/office/drawing/2014/main" id="{F5BA31ED-0071-E65D-7A8B-6087D73B04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420" y="227599"/>
            <a:ext cx="1720076" cy="90877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54341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3272433"/>
            <a:ext cx="10428923" cy="5984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3750" b="1" dirty="0">
                <a:solidFill>
                  <a:srgbClr val="FFFF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Parâmetros e Construtor de Expressões</a:t>
            </a:r>
            <a:endParaRPr lang="en-US" sz="37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724" y="4175998"/>
            <a:ext cx="406837" cy="40683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37724" y="4837152"/>
            <a:ext cx="2465903" cy="299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D9E1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Parâmetros Gerais</a:t>
            </a:r>
            <a:endParaRPr lang="en-US" sz="1850" dirty="0"/>
          </a:p>
        </p:txBody>
      </p:sp>
      <p:sp>
        <p:nvSpPr>
          <p:cNvPr id="6" name="Text 2"/>
          <p:cNvSpPr/>
          <p:nvPr/>
        </p:nvSpPr>
        <p:spPr>
          <a:xfrm>
            <a:off x="837724" y="5258395"/>
            <a:ext cx="6350318" cy="325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Exibição dos cálculos realizados no construtor</a:t>
            </a:r>
            <a:endParaRPr lang="en-US" sz="16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2359" y="4175998"/>
            <a:ext cx="406837" cy="406837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442359" y="4837152"/>
            <a:ext cx="2393752" cy="299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D9E1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Ponto de Partida</a:t>
            </a:r>
            <a:endParaRPr lang="en-US" sz="1850" dirty="0"/>
          </a:p>
        </p:txBody>
      </p:sp>
      <p:sp>
        <p:nvSpPr>
          <p:cNvPr id="9" name="Text 4"/>
          <p:cNvSpPr/>
          <p:nvPr/>
        </p:nvSpPr>
        <p:spPr>
          <a:xfrm>
            <a:off x="7442359" y="5258395"/>
            <a:ext cx="6350318" cy="325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Definição para fechamento de balanço orçado</a:t>
            </a:r>
            <a:endParaRPr lang="en-US" sz="16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724" y="6092547"/>
            <a:ext cx="406837" cy="406837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837724" y="6753701"/>
            <a:ext cx="2393752" cy="299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D9E1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Construtor</a:t>
            </a:r>
            <a:endParaRPr lang="en-US" sz="1850" dirty="0"/>
          </a:p>
        </p:txBody>
      </p:sp>
      <p:sp>
        <p:nvSpPr>
          <p:cNvPr id="12" name="Text 6"/>
          <p:cNvSpPr/>
          <p:nvPr/>
        </p:nvSpPr>
        <p:spPr>
          <a:xfrm>
            <a:off x="837724" y="7174944"/>
            <a:ext cx="6350318" cy="325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Módulo para construção de cálculos personalizados</a:t>
            </a:r>
            <a:endParaRPr lang="en-US" sz="16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42359" y="6092547"/>
            <a:ext cx="406837" cy="406837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7442359" y="6753701"/>
            <a:ext cx="2393752" cy="299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D9E1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Entradas Diversas</a:t>
            </a:r>
            <a:endParaRPr lang="en-US" sz="1850" dirty="0"/>
          </a:p>
        </p:txBody>
      </p:sp>
      <p:sp>
        <p:nvSpPr>
          <p:cNvPr id="15" name="Text 8"/>
          <p:cNvSpPr/>
          <p:nvPr/>
        </p:nvSpPr>
        <p:spPr>
          <a:xfrm>
            <a:off x="7442359" y="7174944"/>
            <a:ext cx="6350318" cy="325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Valores e parâmetros como variáveis de expressão</a:t>
            </a:r>
            <a:endParaRPr lang="en-US" sz="1600" dirty="0"/>
          </a:p>
        </p:txBody>
      </p:sp>
      <p:pic>
        <p:nvPicPr>
          <p:cNvPr id="16" name="Imagem 15" descr="Logotipo&#10;&#10;O conteúdo gerado por IA pode estar incorreto.">
            <a:extLst>
              <a:ext uri="{FF2B5EF4-FFF2-40B4-BE49-F238E27FC236}">
                <a16:creationId xmlns:a16="http://schemas.microsoft.com/office/drawing/2014/main" id="{1B9782AF-9692-16B1-0B1A-22133B6C4E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420" y="227599"/>
            <a:ext cx="1720076" cy="90877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962150"/>
            <a:ext cx="10172462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Sistema de Relatórios Gerenciais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37724" y="3264575"/>
            <a:ext cx="4118848" cy="7898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200"/>
              </a:lnSpc>
              <a:buNone/>
            </a:pPr>
            <a:r>
              <a:rPr lang="en-US" sz="6200" b="1" dirty="0">
                <a:solidFill>
                  <a:srgbClr val="D9E1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6</a:t>
            </a:r>
            <a:endParaRPr lang="en-US" sz="6200" dirty="0"/>
          </a:p>
        </p:txBody>
      </p:sp>
      <p:sp>
        <p:nvSpPr>
          <p:cNvPr id="4" name="Text 2"/>
          <p:cNvSpPr/>
          <p:nvPr/>
        </p:nvSpPr>
        <p:spPr>
          <a:xfrm>
            <a:off x="1426488" y="4353520"/>
            <a:ext cx="2941320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9E1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Tipos de Relatórios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837724" y="4849058"/>
            <a:ext cx="4118848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DRE, DFC, BP e quadros gerenciais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5255776" y="3264575"/>
            <a:ext cx="4118848" cy="7898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200"/>
              </a:lnSpc>
              <a:buNone/>
            </a:pPr>
            <a:r>
              <a:rPr lang="en-US" sz="6200" b="1" dirty="0">
                <a:solidFill>
                  <a:srgbClr val="D9E1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2</a:t>
            </a:r>
            <a:endParaRPr lang="en-US" sz="6200" dirty="0"/>
          </a:p>
        </p:txBody>
      </p:sp>
      <p:sp>
        <p:nvSpPr>
          <p:cNvPr id="7" name="Text 5"/>
          <p:cNvSpPr/>
          <p:nvPr/>
        </p:nvSpPr>
        <p:spPr>
          <a:xfrm>
            <a:off x="5907048" y="435352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9E1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DRE Variações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5255776" y="4849058"/>
            <a:ext cx="4118848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Por região de vendas e total consolidado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9673828" y="3264575"/>
            <a:ext cx="4118848" cy="7898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200"/>
              </a:lnSpc>
              <a:buNone/>
            </a:pPr>
            <a:r>
              <a:rPr lang="en-US" sz="6200" b="1" dirty="0">
                <a:solidFill>
                  <a:srgbClr val="D9E1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100%</a:t>
            </a:r>
            <a:endParaRPr lang="en-US" sz="6200" dirty="0"/>
          </a:p>
        </p:txBody>
      </p:sp>
      <p:sp>
        <p:nvSpPr>
          <p:cNvPr id="10" name="Text 8"/>
          <p:cNvSpPr/>
          <p:nvPr/>
        </p:nvSpPr>
        <p:spPr>
          <a:xfrm>
            <a:off x="10325100" y="435352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D9E1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Personalização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9673828" y="4849058"/>
            <a:ext cx="4118848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Tabelas customizadas via construtor de layout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837724" y="5884307"/>
            <a:ext cx="12954952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b="1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Próximos passos:</a:t>
            </a:r>
            <a:r>
              <a:rPr lang="en-US" sz="1850" dirty="0">
                <a:solidFill>
                  <a:srgbClr val="D9E1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Validação da exclusão do dashboard não utilizado e refinamento dos módulos em desenvolvimento.</a:t>
            </a:r>
            <a:endParaRPr lang="en-US" sz="1850" dirty="0"/>
          </a:p>
        </p:txBody>
      </p:sp>
      <p:pic>
        <p:nvPicPr>
          <p:cNvPr id="15" name="Imagem 14" descr="Logotipo&#10;&#10;O conteúdo gerado por IA pode estar incorreto.">
            <a:extLst>
              <a:ext uri="{FF2B5EF4-FFF2-40B4-BE49-F238E27FC236}">
                <a16:creationId xmlns:a16="http://schemas.microsoft.com/office/drawing/2014/main" id="{A988B2DD-E5E7-D80C-F8E6-66E39A6767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420" y="227599"/>
            <a:ext cx="1720076" cy="90877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410</Words>
  <Application>Microsoft Office PowerPoint</Application>
  <PresentationFormat>Personalizar</PresentationFormat>
  <Paragraphs>98</Paragraphs>
  <Slides>10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Arial</vt:lpstr>
      <vt:lpstr>Arimo</vt:lpstr>
      <vt:lpstr>Syne Bold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Cleberson Firmino</cp:lastModifiedBy>
  <cp:revision>1</cp:revision>
  <dcterms:created xsi:type="dcterms:W3CDTF">2025-07-29T15:51:45Z</dcterms:created>
  <dcterms:modified xsi:type="dcterms:W3CDTF">2025-07-29T16:15:25Z</dcterms:modified>
</cp:coreProperties>
</file>